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95" r:id="rId2"/>
    <p:sldId id="302" r:id="rId3"/>
    <p:sldId id="296" r:id="rId4"/>
    <p:sldId id="338" r:id="rId5"/>
    <p:sldId id="298" r:id="rId6"/>
    <p:sldId id="342" r:id="rId7"/>
    <p:sldId id="360" r:id="rId8"/>
    <p:sldId id="361" r:id="rId9"/>
    <p:sldId id="362" r:id="rId10"/>
    <p:sldId id="363" r:id="rId11"/>
    <p:sldId id="365" r:id="rId12"/>
    <p:sldId id="364" r:id="rId13"/>
    <p:sldId id="358" r:id="rId14"/>
    <p:sldId id="359" r:id="rId15"/>
    <p:sldId id="368" r:id="rId16"/>
    <p:sldId id="369" r:id="rId17"/>
    <p:sldId id="366" r:id="rId18"/>
    <p:sldId id="370" r:id="rId19"/>
    <p:sldId id="299" r:id="rId20"/>
  </p:sldIdLst>
  <p:sldSz cx="12192000" cy="6858000"/>
  <p:notesSz cx="6858000" cy="9144000"/>
  <p:custDataLst>
    <p:tags r:id="rId22"/>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1">
          <p15:clr>
            <a:srgbClr val="A4A3A4"/>
          </p15:clr>
        </p15:guide>
        <p15:guide id="2" orient="horz" pos="298">
          <p15:clr>
            <a:srgbClr val="A4A3A4"/>
          </p15:clr>
        </p15:guide>
        <p15:guide id="3" orient="horz" pos="4124">
          <p15:clr>
            <a:srgbClr val="A4A3A4"/>
          </p15:clr>
        </p15:guide>
        <p15:guide id="4" pos="3809">
          <p15:clr>
            <a:srgbClr val="A4A3A4"/>
          </p15:clr>
        </p15:guide>
        <p15:guide id="5" pos="58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ker wen" initials="jw"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7" autoAdjust="0"/>
    <p:restoredTop sz="94674"/>
  </p:normalViewPr>
  <p:slideViewPr>
    <p:cSldViewPr snapToGrid="0" snapToObjects="1">
      <p:cViewPr varScale="1">
        <p:scale>
          <a:sx n="115" d="100"/>
          <a:sy n="115" d="100"/>
        </p:scale>
        <p:origin x="354" y="96"/>
      </p:cViewPr>
      <p:guideLst>
        <p:guide orient="horz" pos="2281"/>
        <p:guide orient="horz" pos="298"/>
        <p:guide orient="horz" pos="4124"/>
        <p:guide pos="3809"/>
        <p:guide pos="583"/>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27298-6CB9-4ACB-BB12-7F75F06D4BB4}" type="datetimeFigureOut">
              <a:rPr lang="zh-CN" altLang="en-US" smtClean="0"/>
              <a:t>2023/5/12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869FB-3FC2-4617-8655-B1CA3DFD222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960C7B4-1492-4994-A5E3-29D8B85206FA}"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3869FB-3FC2-4617-8655-B1CA3DFD2224}"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3882314" y="1181451"/>
            <a:ext cx="4495104" cy="4495104"/>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952455" y="-12701"/>
            <a:ext cx="10492980" cy="68580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8015258"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srcRect/>
          <a:stretch>
            <a:fillRect/>
          </a:stretch>
        </p:blipFill>
        <p:spPr>
          <a:xfrm flipH="1">
            <a:off x="0" y="-12700"/>
            <a:ext cx="418944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7739212" y="0"/>
            <a:ext cx="4452788" cy="686281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微软雅黑" panose="020B0503020204020204" charset="-122"/>
                <a:ea typeface="微软雅黑" panose="020B0503020204020204" charset="-122"/>
                <a:cs typeface="微软雅黑" panose="020B0503020204020204" charset="-122"/>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charset="-122"/>
                <a:ea typeface="微软雅黑" panose="020B0503020204020204" charset="-122"/>
                <a:cs typeface="微软雅黑" panose="020B050302020402020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charset="-122"/>
                <a:ea typeface="微软雅黑" panose="020B0503020204020204" charset="-122"/>
                <a:cs typeface="微软雅黑" panose="020B050302020402020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image" Target="../media/image17.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7.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18.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4.m4a"/><Relationship Id="rId7" Type="http://schemas.openxmlformats.org/officeDocument/2006/relationships/image" Target="../media/image20.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5.m4a"/><Relationship Id="rId7" Type="http://schemas.openxmlformats.org/officeDocument/2006/relationships/image" Target="../media/image22.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7.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7.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24.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7.png"/><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6.m4a"/><Relationship Id="rId7" Type="http://schemas.openxmlformats.org/officeDocument/2006/relationships/image" Target="../media/image10.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4" y="2470485"/>
            <a:ext cx="7539792" cy="1074822"/>
          </a:xfrm>
        </p:spPr>
        <p:txBody>
          <a:bodyPr/>
          <a:lstStyle/>
          <a:p>
            <a:r>
              <a:rPr kumimoji="1" lang="zh-CN" altLang="en-US" dirty="0"/>
              <a:t>测试方案</a:t>
            </a:r>
          </a:p>
        </p:txBody>
      </p:sp>
      <p:sp>
        <p:nvSpPr>
          <p:cNvPr id="4" name="文本占位符 3"/>
          <p:cNvSpPr>
            <a:spLocks noGrp="1"/>
          </p:cNvSpPr>
          <p:nvPr>
            <p:ph type="body" sz="quarter" idx="12"/>
          </p:nvPr>
        </p:nvSpPr>
        <p:spPr>
          <a:xfrm>
            <a:off x="2326104" y="3545305"/>
            <a:ext cx="7539792" cy="707725"/>
          </a:xfrm>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pic>
        <p:nvPicPr>
          <p:cNvPr id="9" name="音频 8">
            <a:hlinkClick r:id="" action="ppaction://media"/>
            <a:extLst>
              <a:ext uri="{FF2B5EF4-FFF2-40B4-BE49-F238E27FC236}">
                <a16:creationId xmlns:a16="http://schemas.microsoft.com/office/drawing/2014/main" id="{83F9449F-3DE0-4ECF-90C6-BCA25E4BC3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3909"/>
    </mc:Choice>
    <mc:Fallback xmlns="">
      <p:transition advTm="3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5"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p:cTn id="9"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1" dur="1000"/>
                                        <p:tgtEl>
                                          <p:spTgt spid="3">
                                            <p:txEl>
                                              <p:pRg st="0" end="0"/>
                                            </p:txEl>
                                          </p:spTgt>
                                        </p:tgtEl>
                                      </p:cBhvr>
                                    </p:animEffect>
                                  </p:childTnLst>
                                </p:cTn>
                              </p:par>
                              <p:par>
                                <p:cTn id="12" presetID="55" presetClass="entr" presetSubtype="0" fill="hold" grpId="0"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0" end="0"/>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3" grpId="0" build="p"/>
      <p:bldP spid="3" grpId="1" build="p"/>
      <p:bldP spid="4" grpId="0" build="p"/>
      <p:bldP spid="4" grpId="1" build="p"/>
      <p:bldP spid="7" grpId="0" bldLvl="0" animBg="1"/>
      <p:bldP spid="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035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sp>
        <p:nvSpPr>
          <p:cNvPr id="10" name="文本框 9"/>
          <p:cNvSpPr txBox="1"/>
          <p:nvPr/>
        </p:nvSpPr>
        <p:spPr>
          <a:xfrm>
            <a:off x="474980" y="2320406"/>
            <a:ext cx="6674485"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选择与上不同的数据分布生成 12*5000 条训练集数据和 5000 条测试集数据，重复实验操作</a:t>
            </a:r>
            <a:r>
              <a:rPr lang="zh-CN">
                <a:latin typeface="微软雅黑" panose="020B0503020204020204" charset="-122"/>
                <a:ea typeface="微软雅黑" panose="020B0503020204020204" charset="-122"/>
                <a:cs typeface="微软雅黑" panose="020B0503020204020204" charset="-122"/>
              </a:rPr>
              <a:t>。</a:t>
            </a:r>
          </a:p>
        </p:txBody>
      </p:sp>
      <p:pic>
        <p:nvPicPr>
          <p:cNvPr id="21" name="图片 21" descr="未命名 (8)"/>
          <p:cNvPicPr>
            <a:picLocks noChangeAspect="1"/>
          </p:cNvPicPr>
          <p:nvPr/>
        </p:nvPicPr>
        <p:blipFill>
          <a:blip r:embed="rId6"/>
          <a:stretch>
            <a:fillRect/>
          </a:stretch>
        </p:blipFill>
        <p:spPr>
          <a:xfrm>
            <a:off x="842010" y="3169285"/>
            <a:ext cx="5872480" cy="3251835"/>
          </a:xfrm>
          <a:prstGeom prst="rect">
            <a:avLst/>
          </a:prstGeom>
        </p:spPr>
      </p:pic>
      <p:pic>
        <p:nvPicPr>
          <p:cNvPr id="4" name="音频 3">
            <a:hlinkClick r:id="" action="ppaction://media"/>
            <a:extLst>
              <a:ext uri="{FF2B5EF4-FFF2-40B4-BE49-F238E27FC236}">
                <a16:creationId xmlns:a16="http://schemas.microsoft.com/office/drawing/2014/main" id="{F9AD1B66-2808-4555-BCA3-3D1092BB82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8753"/>
    </mc:Choice>
    <mc:Fallback xmlns="">
      <p:transition advTm="8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1000" fill="hold"/>
                                        <p:tgtEl>
                                          <p:spTgt spid="21"/>
                                        </p:tgtEl>
                                        <p:attrNameLst>
                                          <p:attrName>ppt_w</p:attrName>
                                        </p:attrNameLst>
                                      </p:cBhvr>
                                      <p:tavLst>
                                        <p:tav tm="0">
                                          <p:val>
                                            <p:strVal val="#ppt_w*0.70"/>
                                          </p:val>
                                        </p:tav>
                                        <p:tav tm="100000">
                                          <p:val>
                                            <p:strVal val="#ppt_w"/>
                                          </p:val>
                                        </p:tav>
                                      </p:tavLst>
                                    </p:anim>
                                    <p:anim calcmode="lin" valueType="num">
                                      <p:cBhvr>
                                        <p:cTn id="23" dur="1000" fill="hold"/>
                                        <p:tgtEl>
                                          <p:spTgt spid="21"/>
                                        </p:tgtEl>
                                        <p:attrNameLst>
                                          <p:attrName>ppt_h</p:attrName>
                                        </p:attrNameLst>
                                      </p:cBhvr>
                                      <p:tavLst>
                                        <p:tav tm="0">
                                          <p:val>
                                            <p:strVal val="#ppt_h"/>
                                          </p:val>
                                        </p:tav>
                                        <p:tav tm="100000">
                                          <p:val>
                                            <p:strVal val="#ppt_h"/>
                                          </p:val>
                                        </p:tav>
                                      </p:tavLst>
                                    </p:anim>
                                    <p:animEffect transition="in" filter="fade">
                                      <p:cBhvr>
                                        <p:cTn id="2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10" name="文本框 9"/>
          <p:cNvSpPr txBox="1"/>
          <p:nvPr/>
        </p:nvSpPr>
        <p:spPr>
          <a:xfrm>
            <a:off x="474980" y="1910715"/>
            <a:ext cx="8530590" cy="1529715"/>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加入分层模型后，在终端设备数较少的实验环境下，实验耗时大于不分层的原始模型；但随着终端设备数量的增多，层次模型的耗时减幅大于非层次模型。当终端设备达到一定数量时，层次模型的耗时少于非层次模型，并随着终端设备数量的增多，差距进一步增大。</a:t>
            </a:r>
          </a:p>
        </p:txBody>
      </p:sp>
      <p:grpSp>
        <p:nvGrpSpPr>
          <p:cNvPr id="6" name="组合 5"/>
          <p:cNvGrpSpPr/>
          <p:nvPr/>
        </p:nvGrpSpPr>
        <p:grpSpPr>
          <a:xfrm>
            <a:off x="474980" y="3192780"/>
            <a:ext cx="8211820" cy="2743200"/>
            <a:chOff x="748" y="5028"/>
            <a:chExt cx="12932" cy="4320"/>
          </a:xfrm>
        </p:grpSpPr>
        <p:pic>
          <p:nvPicPr>
            <p:cNvPr id="3" name="图片 2"/>
            <p:cNvPicPr>
              <a:picLocks noChangeAspect="1"/>
            </p:cNvPicPr>
            <p:nvPr/>
          </p:nvPicPr>
          <p:blipFill>
            <a:blip r:embed="rId6"/>
            <a:stretch>
              <a:fillRect/>
            </a:stretch>
          </p:blipFill>
          <p:spPr>
            <a:xfrm>
              <a:off x="5902" y="5028"/>
              <a:ext cx="7778" cy="4321"/>
            </a:xfrm>
            <a:prstGeom prst="rect">
              <a:avLst/>
            </a:prstGeom>
          </p:spPr>
        </p:pic>
        <p:sp>
          <p:nvSpPr>
            <p:cNvPr id="4" name="文本框 3"/>
            <p:cNvSpPr txBox="1"/>
            <p:nvPr/>
          </p:nvSpPr>
          <p:spPr>
            <a:xfrm>
              <a:off x="748" y="5418"/>
              <a:ext cx="4864" cy="3542"/>
            </a:xfrm>
            <a:prstGeom prst="rect">
              <a:avLst/>
            </a:prstGeom>
            <a:noFill/>
          </p:spPr>
          <p:txBody>
            <a:bodyPr wrap="square" rtlCol="0" anchor="t">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sym typeface="+mn-ea"/>
                </a:rPr>
                <a:t>这是因为设备、边服务器、云服务器和可信服务器之间的通信相互之间无绝对制约关系，当数据量增加时，形成简易的流水线机制，加速系统数据的处理。</a:t>
              </a:r>
              <a:endParaRPr lang="zh-CN" altLang="en-US"/>
            </a:p>
          </p:txBody>
        </p:sp>
      </p:grpSp>
      <p:pic>
        <p:nvPicPr>
          <p:cNvPr id="7" name="音频 6">
            <a:hlinkClick r:id="" action="ppaction://media"/>
            <a:extLst>
              <a:ext uri="{FF2B5EF4-FFF2-40B4-BE49-F238E27FC236}">
                <a16:creationId xmlns:a16="http://schemas.microsoft.com/office/drawing/2014/main" id="{91790159-D3D9-43C3-8084-E5E013ADD4C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55868"/>
    </mc:Choice>
    <mc:Fallback xmlns="">
      <p:transition advTm="55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strVal val="#ppt_w*0.70"/>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Effect transition="in" filter="fade">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7"/>
                </p:tgtEl>
              </p:cMediaNode>
            </p:audio>
          </p:childTnLst>
        </p:cTn>
      </p:par>
    </p:tnLst>
    <p:bldLst>
      <p:bldP spid="15" grpId="0"/>
      <p:bldP spid="15" grpId="1"/>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10" name="文本框 9"/>
          <p:cNvSpPr txBox="1"/>
          <p:nvPr/>
        </p:nvSpPr>
        <p:spPr>
          <a:xfrm>
            <a:off x="474980" y="1882140"/>
            <a:ext cx="3794125" cy="224917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在实际应用中，连接设备数量较多，如在谷歌的手机输入法预测模型中，每轮参与训练的手机数量达50-</a:t>
            </a:r>
            <a:r>
              <a:rPr lang="en-US">
                <a:latin typeface="微软雅黑" panose="020B0503020204020204" charset="-122"/>
                <a:ea typeface="微软雅黑" panose="020B0503020204020204" charset="-122"/>
                <a:cs typeface="微软雅黑" panose="020B0503020204020204" charset="-122"/>
              </a:rPr>
              <a:t>5</a:t>
            </a:r>
            <a:r>
              <a:rPr>
                <a:latin typeface="微软雅黑" panose="020B0503020204020204" charset="-122"/>
                <a:ea typeface="微软雅黑" panose="020B0503020204020204" charset="-122"/>
                <a:cs typeface="微软雅黑" panose="020B0503020204020204" charset="-122"/>
              </a:rPr>
              <a:t>000部，故采用云-边-端层次模型，有助于提高模型训练效率</a:t>
            </a:r>
            <a:r>
              <a:rPr lang="zh-CN">
                <a:latin typeface="微软雅黑" panose="020B0503020204020204" charset="-122"/>
                <a:ea typeface="微软雅黑" panose="020B0503020204020204" charset="-122"/>
                <a:cs typeface="微软雅黑" panose="020B0503020204020204" charset="-122"/>
              </a:rPr>
              <a:t>。</a:t>
            </a:r>
            <a:endParaRPr>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474980" y="4152265"/>
            <a:ext cx="3684270" cy="2249170"/>
          </a:xfrm>
          <a:prstGeom prst="rect">
            <a:avLst/>
          </a:prstGeom>
          <a:noFill/>
        </p:spPr>
        <p:txBody>
          <a:bodyPr wrap="square" rtlCol="0" anchor="t">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sym typeface="+mn-ea"/>
              </a:rPr>
              <a:t>云边计算模型</a:t>
            </a:r>
            <a:r>
              <a:rPr lang="zh-CN">
                <a:latin typeface="微软雅黑" panose="020B0503020204020204" charset="-122"/>
                <a:ea typeface="微软雅黑" panose="020B0503020204020204" charset="-122"/>
                <a:cs typeface="微软雅黑" panose="020B0503020204020204" charset="-122"/>
                <a:sym typeface="+mn-ea"/>
              </a:rPr>
              <a:t>具有</a:t>
            </a:r>
            <a:r>
              <a:rPr>
                <a:latin typeface="微软雅黑" panose="020B0503020204020204" charset="-122"/>
                <a:ea typeface="微软雅黑" panose="020B0503020204020204" charset="-122"/>
                <a:cs typeface="微软雅黑" panose="020B0503020204020204" charset="-122"/>
                <a:sym typeface="+mn-ea"/>
              </a:rPr>
              <a:t>“近端、多层、资源池”特点</a:t>
            </a:r>
            <a:r>
              <a:rPr lang="zh-CN">
                <a:latin typeface="微软雅黑" panose="020B0503020204020204" charset="-122"/>
                <a:ea typeface="微软雅黑" panose="020B0503020204020204" charset="-122"/>
                <a:cs typeface="微软雅黑" panose="020B0503020204020204" charset="-122"/>
                <a:sym typeface="+mn-ea"/>
              </a:rPr>
              <a:t>，</a:t>
            </a:r>
            <a:r>
              <a:rPr>
                <a:latin typeface="微软雅黑" panose="020B0503020204020204" charset="-122"/>
                <a:ea typeface="微软雅黑" panose="020B0503020204020204" charset="-122"/>
                <a:cs typeface="微软雅黑" panose="020B0503020204020204" charset="-122"/>
                <a:sym typeface="+mn-ea"/>
              </a:rPr>
              <a:t>边服务器和设备的通信成本低于设备和可信服务器的通信成本，将在一定程度上大幅减轻联邦学习模型中的通信开销。</a:t>
            </a:r>
            <a:endParaRPr lang="zh-CN" altLang="en-US"/>
          </a:p>
        </p:txBody>
      </p:sp>
      <p:pic>
        <p:nvPicPr>
          <p:cNvPr id="4" name="图片 3"/>
          <p:cNvPicPr>
            <a:picLocks noChangeAspect="1"/>
          </p:cNvPicPr>
          <p:nvPr/>
        </p:nvPicPr>
        <p:blipFill>
          <a:blip r:embed="rId6"/>
          <a:stretch>
            <a:fillRect/>
          </a:stretch>
        </p:blipFill>
        <p:spPr>
          <a:xfrm>
            <a:off x="4213225" y="1882140"/>
            <a:ext cx="6710045" cy="2100580"/>
          </a:xfrm>
          <a:prstGeom prst="rect">
            <a:avLst/>
          </a:prstGeom>
        </p:spPr>
      </p:pic>
      <p:sp>
        <p:nvSpPr>
          <p:cNvPr id="5" name="矩形 4"/>
          <p:cNvSpPr/>
          <p:nvPr/>
        </p:nvSpPr>
        <p:spPr>
          <a:xfrm>
            <a:off x="5571490" y="2336800"/>
            <a:ext cx="4300855" cy="28384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7"/>
          <a:stretch>
            <a:fillRect/>
          </a:stretch>
        </p:blipFill>
        <p:spPr>
          <a:xfrm>
            <a:off x="4222750" y="3982720"/>
            <a:ext cx="5085715" cy="2604135"/>
          </a:xfrm>
          <a:prstGeom prst="rect">
            <a:avLst/>
          </a:prstGeom>
        </p:spPr>
      </p:pic>
      <p:pic>
        <p:nvPicPr>
          <p:cNvPr id="8" name="音频 7">
            <a:hlinkClick r:id="" action="ppaction://media"/>
            <a:extLst>
              <a:ext uri="{FF2B5EF4-FFF2-40B4-BE49-F238E27FC236}">
                <a16:creationId xmlns:a16="http://schemas.microsoft.com/office/drawing/2014/main" id="{83922A06-365A-4122-8D4F-75366B81F11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47409"/>
    </mc:Choice>
    <mc:Fallback xmlns="">
      <p:transition advTm="47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0.70"/>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strVal val="#ppt_w*0.70"/>
                                          </p:val>
                                        </p:tav>
                                        <p:tav tm="100000">
                                          <p:val>
                                            <p:strVal val="#ppt_w"/>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8"/>
                </p:tgtEl>
              </p:cMediaNode>
            </p:audio>
          </p:childTnLst>
        </p:cTn>
      </p:par>
    </p:tnLst>
    <p:bldLst>
      <p:bldP spid="15" grpId="0"/>
      <p:bldP spid="15" grpId="1"/>
      <p:bldP spid="10" grpId="0"/>
      <p:bldP spid="10" grpId="1"/>
      <p:bldP spid="3" grpId="0"/>
      <p:bldP spid="3" grpId="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13296"/>
            <a:ext cx="274637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Paillier 性能分析</a:t>
            </a:r>
          </a:p>
        </p:txBody>
      </p:sp>
      <p:sp>
        <p:nvSpPr>
          <p:cNvPr id="10" name="文本框 9"/>
          <p:cNvSpPr txBox="1"/>
          <p:nvPr/>
        </p:nvSpPr>
        <p:spPr>
          <a:xfrm>
            <a:off x="484505" y="1920240"/>
            <a:ext cx="2901315" cy="368808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优化后的 Paillier 算法需预先进行随机数计算，根据不同的安全性能要求，预计算有不同的配置方案。</a:t>
            </a:r>
          </a:p>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在安全性要求一定的情况下，随着预计算规模的扩大，设备端加密时随机数选择个数随之减小。</a:t>
            </a:r>
          </a:p>
        </p:txBody>
      </p:sp>
      <p:pic>
        <p:nvPicPr>
          <p:cNvPr id="13" name="图片 13" descr="未命名 (2)"/>
          <p:cNvPicPr>
            <a:picLocks noChangeAspect="1"/>
          </p:cNvPicPr>
          <p:nvPr/>
        </p:nvPicPr>
        <p:blipFill>
          <a:blip r:embed="rId6"/>
          <a:stretch>
            <a:fillRect/>
          </a:stretch>
        </p:blipFill>
        <p:spPr>
          <a:xfrm>
            <a:off x="3295650" y="1920240"/>
            <a:ext cx="7025640" cy="3890010"/>
          </a:xfrm>
          <a:prstGeom prst="rect">
            <a:avLst/>
          </a:prstGeom>
        </p:spPr>
      </p:pic>
      <p:pic>
        <p:nvPicPr>
          <p:cNvPr id="5" name="音频 4">
            <a:hlinkClick r:id="" action="ppaction://media"/>
            <a:extLst>
              <a:ext uri="{FF2B5EF4-FFF2-40B4-BE49-F238E27FC236}">
                <a16:creationId xmlns:a16="http://schemas.microsoft.com/office/drawing/2014/main" id="{2ACF86B9-B0ED-4118-A073-9678DD27760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70817"/>
    </mc:Choice>
    <mc:Fallback xmlns="">
      <p:transition advTm="70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par>
                                <p:cTn id="17" presetID="55"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0.70"/>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15" grpId="0"/>
      <p:bldP spid="15" grpId="1"/>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22821"/>
            <a:ext cx="274637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Paillier 性能分析</a:t>
            </a:r>
          </a:p>
        </p:txBody>
      </p:sp>
      <p:sp>
        <p:nvSpPr>
          <p:cNvPr id="9" name="文本框 8"/>
          <p:cNvSpPr txBox="1"/>
          <p:nvPr/>
        </p:nvSpPr>
        <p:spPr>
          <a:xfrm>
            <a:off x="484505" y="170826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pic>
        <p:nvPicPr>
          <p:cNvPr id="3" name="图片 2"/>
          <p:cNvPicPr>
            <a:picLocks noChangeAspect="1"/>
          </p:cNvPicPr>
          <p:nvPr/>
        </p:nvPicPr>
        <p:blipFill>
          <a:blip r:embed="rId6"/>
          <a:stretch>
            <a:fillRect/>
          </a:stretch>
        </p:blipFill>
        <p:spPr>
          <a:xfrm>
            <a:off x="431800" y="2157730"/>
            <a:ext cx="8046720" cy="1185545"/>
          </a:xfrm>
          <a:prstGeom prst="rect">
            <a:avLst/>
          </a:prstGeom>
        </p:spPr>
      </p:pic>
      <p:pic>
        <p:nvPicPr>
          <p:cNvPr id="4" name="图片 12" descr="未命名 (1)"/>
          <p:cNvPicPr>
            <a:picLocks noChangeAspect="1"/>
          </p:cNvPicPr>
          <p:nvPr/>
        </p:nvPicPr>
        <p:blipFill>
          <a:blip r:embed="rId7"/>
          <a:srcRect r="653" b="7227"/>
          <a:stretch>
            <a:fillRect/>
          </a:stretch>
        </p:blipFill>
        <p:spPr>
          <a:xfrm>
            <a:off x="926465" y="3322320"/>
            <a:ext cx="6236335" cy="3224530"/>
          </a:xfrm>
          <a:prstGeom prst="rect">
            <a:avLst/>
          </a:prstGeom>
        </p:spPr>
      </p:pic>
      <p:pic>
        <p:nvPicPr>
          <p:cNvPr id="6" name="音频 5">
            <a:hlinkClick r:id="" action="ppaction://media"/>
            <a:extLst>
              <a:ext uri="{FF2B5EF4-FFF2-40B4-BE49-F238E27FC236}">
                <a16:creationId xmlns:a16="http://schemas.microsoft.com/office/drawing/2014/main" id="{DDA8AB3E-A237-4D04-8242-3B7BF1F99A4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36318"/>
    </mc:Choice>
    <mc:Fallback xmlns="">
      <p:transition advTm="36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0.70"/>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5"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6"/>
                </p:tgtEl>
              </p:cMediaNode>
            </p:audio>
          </p:childTnLst>
        </p:cTn>
      </p:par>
    </p:tnLst>
    <p:bldLst>
      <p:bldP spid="15" grpId="0"/>
      <p:bldP spid="15" grpId="1"/>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6"/>
          <a:stretch>
            <a:fillRect/>
          </a:stretch>
        </p:blipFill>
        <p:spPr>
          <a:xfrm>
            <a:off x="4431665" y="1656398"/>
            <a:ext cx="3322955" cy="1936115"/>
          </a:xfrm>
          <a:prstGeom prst="rect">
            <a:avLst/>
          </a:prstGeom>
        </p:spPr>
      </p:pic>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22821"/>
            <a:ext cx="2746375" cy="436245"/>
          </a:xfrm>
          <a:prstGeom prst="rect">
            <a:avLst/>
          </a:prstGeom>
          <a:noFill/>
        </p:spPr>
        <p:txBody>
          <a:bodyPr wrap="none" lIns="68577" tIns="34289" rIns="68577" bIns="34289" rtlCol="0">
            <a:spAutoFit/>
          </a:bodyPr>
          <a:lstStyle/>
          <a:p>
            <a:pPr marL="342900" indent="-342900">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Paillier 性能分析</a:t>
            </a:r>
          </a:p>
        </p:txBody>
      </p:sp>
      <p:sp>
        <p:nvSpPr>
          <p:cNvPr id="100" name="文本框 99"/>
          <p:cNvSpPr txBox="1"/>
          <p:nvPr/>
        </p:nvSpPr>
        <p:spPr>
          <a:xfrm>
            <a:off x="535305" y="1978660"/>
            <a:ext cx="4403090" cy="1291590"/>
          </a:xfrm>
          <a:prstGeom prst="rect">
            <a:avLst/>
          </a:prstGeom>
          <a:noFill/>
          <a:ln w="9525">
            <a:noFill/>
          </a:ln>
        </p:spPr>
        <p:txBody>
          <a:bodyPr wrap="square">
            <a:spAutoFit/>
          </a:bodyPr>
          <a:lstStyle/>
          <a:p>
            <a:pPr marL="285750" indent="-285750">
              <a:lnSpc>
                <a:spcPct val="130000"/>
              </a:lnSpc>
              <a:spcBef>
                <a:spcPts val="0"/>
              </a:spcBef>
              <a:spcAft>
                <a:spcPts val="0"/>
              </a:spcAft>
              <a:buFont typeface="Wingdings" panose="05000000000000000000" charset="0"/>
              <a:buChar char="ü"/>
            </a:pPr>
            <a:r>
              <a:rPr lang="zh-CN" sz="2000">
                <a:latin typeface="微软雅黑" panose="020B0503020204020204" charset="-122"/>
                <a:ea typeface="微软雅黑" panose="020B0503020204020204" charset="-122"/>
                <a:cs typeface="微软雅黑" panose="020B0503020204020204" charset="-122"/>
                <a:sym typeface="+mn-ea"/>
              </a:rPr>
              <a:t>最优方案下，忽略加载文件的时间，生成用时212.8s，文件大小为32MB，加密速度提高了10倍。</a:t>
            </a:r>
            <a:endParaRPr lang="zh-CN" altLang="en-US" sz="2000">
              <a:latin typeface="微软雅黑" panose="020B0503020204020204" charset="-122"/>
              <a:ea typeface="微软雅黑" panose="020B0503020204020204" charset="-122"/>
            </a:endParaRPr>
          </a:p>
        </p:txBody>
      </p:sp>
      <p:sp>
        <p:nvSpPr>
          <p:cNvPr id="2" name="文本框 1"/>
          <p:cNvSpPr txBox="1"/>
          <p:nvPr/>
        </p:nvSpPr>
        <p:spPr>
          <a:xfrm>
            <a:off x="535305" y="3497580"/>
            <a:ext cx="3480435" cy="2491740"/>
          </a:xfrm>
          <a:prstGeom prst="rect">
            <a:avLst/>
          </a:prstGeom>
          <a:noFill/>
        </p:spPr>
        <p:txBody>
          <a:bodyPr wrap="square" rtlCol="0" anchor="t">
            <a:spAutoFit/>
          </a:bodyPr>
          <a:lstStyle/>
          <a:p>
            <a:pPr marL="285750" indent="-285750">
              <a:lnSpc>
                <a:spcPct val="130000"/>
              </a:lnSpc>
              <a:spcBef>
                <a:spcPts val="0"/>
              </a:spcBef>
              <a:spcAft>
                <a:spcPts val="0"/>
              </a:spcAft>
              <a:buFont typeface="Wingdings" panose="05000000000000000000" charset="0"/>
              <a:buChar char="ü"/>
            </a:pPr>
            <a:r>
              <a:rPr lang="zh-CN" sz="2000">
                <a:latin typeface="微软雅黑" panose="020B0503020204020204" charset="-122"/>
                <a:ea typeface="微软雅黑" panose="020B0503020204020204" charset="-122"/>
                <a:sym typeface="+mn-ea"/>
              </a:rPr>
              <a:t>随着随机数选择方案中总范围的增大，数据生成时间、生成文件大小、速度提升效果都增加，加密耗时不断减少，优化效果愈加明显。</a:t>
            </a:r>
          </a:p>
        </p:txBody>
      </p:sp>
      <p:pic>
        <p:nvPicPr>
          <p:cNvPr id="8" name="图片 7"/>
          <p:cNvPicPr>
            <a:picLocks noChangeAspect="1"/>
          </p:cNvPicPr>
          <p:nvPr/>
        </p:nvPicPr>
        <p:blipFill>
          <a:blip r:embed="rId7"/>
          <a:stretch>
            <a:fillRect/>
          </a:stretch>
        </p:blipFill>
        <p:spPr>
          <a:xfrm>
            <a:off x="3970655" y="3671570"/>
            <a:ext cx="3901440" cy="2194560"/>
          </a:xfrm>
          <a:prstGeom prst="rect">
            <a:avLst/>
          </a:prstGeom>
        </p:spPr>
      </p:pic>
      <p:pic>
        <p:nvPicPr>
          <p:cNvPr id="4" name="音频 3">
            <a:hlinkClick r:id="" action="ppaction://media"/>
            <a:extLst>
              <a:ext uri="{FF2B5EF4-FFF2-40B4-BE49-F238E27FC236}">
                <a16:creationId xmlns:a16="http://schemas.microsoft.com/office/drawing/2014/main" id="{274D1026-4F33-4951-8B01-700BADE7241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27406"/>
    </mc:Choice>
    <mc:Fallback xmlns="">
      <p:transition advTm="27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p:cTn id="19" dur="1000" fill="hold"/>
                                        <p:tgtEl>
                                          <p:spTgt spid="100"/>
                                        </p:tgtEl>
                                        <p:attrNameLst>
                                          <p:attrName>ppt_w</p:attrName>
                                        </p:attrNameLst>
                                      </p:cBhvr>
                                      <p:tavLst>
                                        <p:tav tm="0">
                                          <p:val>
                                            <p:strVal val="#ppt_w*0.70"/>
                                          </p:val>
                                        </p:tav>
                                        <p:tav tm="100000">
                                          <p:val>
                                            <p:strVal val="#ppt_w"/>
                                          </p:val>
                                        </p:tav>
                                      </p:tavLst>
                                    </p:anim>
                                    <p:anim calcmode="lin" valueType="num">
                                      <p:cBhvr>
                                        <p:cTn id="20" dur="1000" fill="hold"/>
                                        <p:tgtEl>
                                          <p:spTgt spid="100"/>
                                        </p:tgtEl>
                                        <p:attrNameLst>
                                          <p:attrName>ppt_h</p:attrName>
                                        </p:attrNameLst>
                                      </p:cBhvr>
                                      <p:tavLst>
                                        <p:tav tm="0">
                                          <p:val>
                                            <p:strVal val="#ppt_h"/>
                                          </p:val>
                                        </p:tav>
                                        <p:tav tm="100000">
                                          <p:val>
                                            <p:strVal val="#ppt_h"/>
                                          </p:val>
                                        </p:tav>
                                      </p:tavLst>
                                    </p:anim>
                                    <p:animEffect transition="in" filter="fade">
                                      <p:cBhvr>
                                        <p:cTn id="21" dur="1000"/>
                                        <p:tgtEl>
                                          <p:spTgt spid="100"/>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strVal val="#ppt_w*0.70"/>
                                          </p:val>
                                        </p:tav>
                                        <p:tav tm="100000">
                                          <p:val>
                                            <p:strVal val="#ppt_w"/>
                                          </p:val>
                                        </p:tav>
                                      </p:tavLst>
                                    </p:anim>
                                    <p:anim calcmode="lin" valueType="num">
                                      <p:cBhvr>
                                        <p:cTn id="27" dur="1000" fill="hold"/>
                                        <p:tgtEl>
                                          <p:spTgt spid="2"/>
                                        </p:tgtEl>
                                        <p:attrNameLst>
                                          <p:attrName>ppt_h</p:attrName>
                                        </p:attrNameLst>
                                      </p:cBhvr>
                                      <p:tavLst>
                                        <p:tav tm="0">
                                          <p:val>
                                            <p:strVal val="#ppt_h"/>
                                          </p:val>
                                        </p:tav>
                                        <p:tav tm="100000">
                                          <p:val>
                                            <p:strVal val="#ppt_h"/>
                                          </p:val>
                                        </p:tav>
                                      </p:tavLst>
                                    </p:anim>
                                    <p:animEffect transition="in" filter="fade">
                                      <p:cBhvr>
                                        <p:cTn id="28" dur="1000"/>
                                        <p:tgtEl>
                                          <p:spTgt spid="2"/>
                                        </p:tgtEl>
                                      </p:cBhvr>
                                    </p:animEffect>
                                  </p:childTnLst>
                                </p:cTn>
                              </p:par>
                              <p:par>
                                <p:cTn id="29" presetID="55"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strVal val="#ppt_w*0.70"/>
                                          </p:val>
                                        </p:tav>
                                        <p:tav tm="100000">
                                          <p:val>
                                            <p:strVal val="#ppt_w"/>
                                          </p:val>
                                        </p:tav>
                                      </p:tavLst>
                                    </p:anim>
                                    <p:anim calcmode="lin" valueType="num">
                                      <p:cBhvr>
                                        <p:cTn id="32" dur="1000" fill="hold"/>
                                        <p:tgtEl>
                                          <p:spTgt spid="8"/>
                                        </p:tgtEl>
                                        <p:attrNameLst>
                                          <p:attrName>ppt_h</p:attrName>
                                        </p:attrNameLst>
                                      </p:cBhvr>
                                      <p:tavLst>
                                        <p:tav tm="0">
                                          <p:val>
                                            <p:strVal val="#ppt_h"/>
                                          </p:val>
                                        </p:tav>
                                        <p:tav tm="100000">
                                          <p:val>
                                            <p:strVal val="#ppt_h"/>
                                          </p:val>
                                        </p:tav>
                                      </p:tavLst>
                                    </p:anim>
                                    <p:animEffect transition="in" filter="fade">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100" grpId="0"/>
      <p:bldP spid="100" grpId="1"/>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22821"/>
            <a:ext cx="274637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Paillier 性能分析</a:t>
            </a:r>
          </a:p>
        </p:txBody>
      </p:sp>
      <p:sp>
        <p:nvSpPr>
          <p:cNvPr id="9" name="文本框 8"/>
          <p:cNvSpPr txBox="1"/>
          <p:nvPr/>
        </p:nvSpPr>
        <p:spPr>
          <a:xfrm>
            <a:off x="484505" y="17273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sp>
        <p:nvSpPr>
          <p:cNvPr id="10" name="文本框 9"/>
          <p:cNvSpPr txBox="1"/>
          <p:nvPr/>
        </p:nvSpPr>
        <p:spPr>
          <a:xfrm>
            <a:off x="484505" y="2225040"/>
            <a:ext cx="8491220"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在实际联邦学习场景下，应用以上优化 Paillier 方案和未优化方案，计算从加密开始到获得权重 W 需要的时间</a:t>
            </a:r>
            <a:r>
              <a:rPr lang="zh-CN">
                <a:latin typeface="微软雅黑" panose="020B0503020204020204" charset="-122"/>
                <a:ea typeface="微软雅黑" panose="020B0503020204020204" charset="-122"/>
                <a:cs typeface="微软雅黑" panose="020B0503020204020204" charset="-122"/>
              </a:rPr>
              <a:t>。</a:t>
            </a:r>
          </a:p>
        </p:txBody>
      </p:sp>
      <p:pic>
        <p:nvPicPr>
          <p:cNvPr id="2" name="图片 1"/>
          <p:cNvPicPr>
            <a:picLocks noChangeAspect="1"/>
          </p:cNvPicPr>
          <p:nvPr/>
        </p:nvPicPr>
        <p:blipFill>
          <a:blip r:embed="rId6"/>
          <a:srcRect l="214" t="1246"/>
          <a:stretch>
            <a:fillRect/>
          </a:stretch>
        </p:blipFill>
        <p:spPr>
          <a:xfrm>
            <a:off x="803910" y="2976880"/>
            <a:ext cx="6325870" cy="3585210"/>
          </a:xfrm>
          <a:prstGeom prst="rect">
            <a:avLst/>
          </a:prstGeom>
          <a:noFill/>
          <a:ln>
            <a:noFill/>
          </a:ln>
        </p:spPr>
      </p:pic>
      <p:pic>
        <p:nvPicPr>
          <p:cNvPr id="4" name="音频 3">
            <a:hlinkClick r:id="" action="ppaction://media"/>
            <a:extLst>
              <a:ext uri="{FF2B5EF4-FFF2-40B4-BE49-F238E27FC236}">
                <a16:creationId xmlns:a16="http://schemas.microsoft.com/office/drawing/2014/main" id="{585E91F2-FFBB-4125-BCB5-82B7BED2D6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33656"/>
    </mc:Choice>
    <mc:Fallback xmlns="">
      <p:transition advTm="3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0.70"/>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0027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通用性分析</a:t>
            </a:r>
          </a:p>
        </p:txBody>
      </p:sp>
      <p:sp>
        <p:nvSpPr>
          <p:cNvPr id="9" name="文本框 8"/>
          <p:cNvSpPr txBox="1"/>
          <p:nvPr/>
        </p:nvSpPr>
        <p:spPr>
          <a:xfrm>
            <a:off x="484505" y="1841500"/>
            <a:ext cx="8912860" cy="89154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选择四种不同的数据分布，分别生成 1000、2000、3000、4000、5000 的数据，按照 9：1 的比例设置训练集和测试集，对数据进行训练测试。</a:t>
            </a:r>
          </a:p>
        </p:txBody>
      </p:sp>
      <p:pic>
        <p:nvPicPr>
          <p:cNvPr id="2" name="图片 10" descr="BCP"/>
          <p:cNvPicPr>
            <a:picLocks noChangeAspect="1"/>
          </p:cNvPicPr>
          <p:nvPr/>
        </p:nvPicPr>
        <p:blipFill>
          <a:blip r:embed="rId6"/>
          <a:stretch>
            <a:fillRect/>
          </a:stretch>
        </p:blipFill>
        <p:spPr>
          <a:xfrm>
            <a:off x="824865" y="2798445"/>
            <a:ext cx="6094095" cy="3676015"/>
          </a:xfrm>
          <a:prstGeom prst="rect">
            <a:avLst/>
          </a:prstGeom>
        </p:spPr>
      </p:pic>
      <p:pic>
        <p:nvPicPr>
          <p:cNvPr id="4" name="音频 3">
            <a:hlinkClick r:id="" action="ppaction://media"/>
            <a:extLst>
              <a:ext uri="{FF2B5EF4-FFF2-40B4-BE49-F238E27FC236}">
                <a16:creationId xmlns:a16="http://schemas.microsoft.com/office/drawing/2014/main" id="{D354B8EF-D6D9-4123-97FA-FB1C6CD0A2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22712"/>
    </mc:Choice>
    <mc:Fallback xmlns="">
      <p:transition advTm="22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par>
                                <p:cTn id="17" presetID="55"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03771"/>
            <a:ext cx="20027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通用性分析</a:t>
            </a:r>
          </a:p>
        </p:txBody>
      </p:sp>
      <p:sp>
        <p:nvSpPr>
          <p:cNvPr id="9" name="文本框 8"/>
          <p:cNvSpPr txBox="1"/>
          <p:nvPr/>
        </p:nvSpPr>
        <p:spPr>
          <a:xfrm>
            <a:off x="484505" y="1803516"/>
            <a:ext cx="7442835" cy="89154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各数据的准确率基本达到了90%以上，逐渐趋于平稳，说明模型通用性较好。</a:t>
            </a:r>
          </a:p>
        </p:txBody>
      </p:sp>
      <p:pic>
        <p:nvPicPr>
          <p:cNvPr id="22" name="图片 22" descr="未命名 (9)"/>
          <p:cNvPicPr>
            <a:picLocks noChangeAspect="1"/>
          </p:cNvPicPr>
          <p:nvPr/>
        </p:nvPicPr>
        <p:blipFill>
          <a:blip r:embed="rId6"/>
          <a:stretch>
            <a:fillRect/>
          </a:stretch>
        </p:blipFill>
        <p:spPr>
          <a:xfrm>
            <a:off x="824230" y="2632710"/>
            <a:ext cx="6320155" cy="3834130"/>
          </a:xfrm>
          <a:prstGeom prst="rect">
            <a:avLst/>
          </a:prstGeom>
        </p:spPr>
      </p:pic>
      <p:pic>
        <p:nvPicPr>
          <p:cNvPr id="4" name="音频 3">
            <a:hlinkClick r:id="" action="ppaction://media"/>
            <a:extLst>
              <a:ext uri="{FF2B5EF4-FFF2-40B4-BE49-F238E27FC236}">
                <a16:creationId xmlns:a16="http://schemas.microsoft.com/office/drawing/2014/main" id="{93B7BBA4-20FD-448D-8347-81D6F675E7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33157"/>
    </mc:Choice>
    <mc:Fallback xmlns="">
      <p:transition advTm="3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par>
                                <p:cTn id="17" presetID="55"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strVal val="#ppt_w*0.70"/>
                                          </p:val>
                                        </p:tav>
                                        <p:tav tm="100000">
                                          <p:val>
                                            <p:strVal val="#ppt_w"/>
                                          </p:val>
                                        </p:tav>
                                      </p:tavLst>
                                    </p:anim>
                                    <p:anim calcmode="lin" valueType="num">
                                      <p:cBhvr>
                                        <p:cTn id="20" dur="1000" fill="hold"/>
                                        <p:tgtEl>
                                          <p:spTgt spid="22"/>
                                        </p:tgtEl>
                                        <p:attrNameLst>
                                          <p:attrName>ppt_h</p:attrName>
                                        </p:attrNameLst>
                                      </p:cBhvr>
                                      <p:tavLst>
                                        <p:tav tm="0">
                                          <p:val>
                                            <p:strVal val="#ppt_h"/>
                                          </p:val>
                                        </p:tav>
                                        <p:tav tm="100000">
                                          <p:val>
                                            <p:strVal val="#ppt_h"/>
                                          </p:val>
                                        </p:tav>
                                      </p:tavLst>
                                    </p:anim>
                                    <p:animEffect transition="in" filter="fade">
                                      <p:cBhvr>
                                        <p:cTn id="2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2697" y="2554420"/>
            <a:ext cx="11146606" cy="937764"/>
          </a:xfrm>
        </p:spPr>
        <p:txBody>
          <a:bodyPr/>
          <a:lstStyle/>
          <a:p>
            <a:r>
              <a:rPr lang="zh-CN" altLang="en-US" sz="5400" dirty="0">
                <a:latin typeface="Segoe UI" panose="020B0502040204020203"/>
                <a:ea typeface="微软雅黑" panose="020B0503020204020204" charset="-122"/>
              </a:rPr>
              <a:t>感谢批评指正</a:t>
            </a:r>
            <a:endParaRPr lang="en-US" altLang="zh-CN" sz="5400" dirty="0">
              <a:latin typeface="Segoe UI" panose="020B0502040204020203"/>
              <a:ea typeface="微软雅黑" panose="020B0503020204020204" charset="-122"/>
            </a:endParaRPr>
          </a:p>
        </p:txBody>
      </p:sp>
      <p:sp>
        <p:nvSpPr>
          <p:cNvPr id="3" name="文本框 2"/>
          <p:cNvSpPr txBox="1"/>
          <p:nvPr/>
        </p:nvSpPr>
        <p:spPr>
          <a:xfrm>
            <a:off x="4262120" y="3771861"/>
            <a:ext cx="3667760" cy="475615"/>
          </a:xfrm>
          <a:prstGeom prst="rect">
            <a:avLst/>
          </a:prstGeom>
          <a:noFill/>
        </p:spPr>
        <p:txBody>
          <a:bodyPr wrap="square" rtlCol="0">
            <a:spAutoFit/>
          </a:bodyPr>
          <a:lstStyle/>
          <a:p>
            <a:pPr algn="ctr"/>
            <a:r>
              <a:rPr lang="zh-CN" altLang="en-US" sz="2500" dirty="0" err="1"/>
              <a:t>云边智能团队</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563118"/>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563118"/>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578231"/>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solidFill>
                  <a:schemeClr val="tx1"/>
                </a:solidFill>
                <a:latin typeface="微软雅黑" panose="020B0503020204020204" charset="-122"/>
                <a:ea typeface="微软雅黑" panose="020B0503020204020204" charset="-122"/>
                <a:cs typeface="微软雅黑" panose="020B0503020204020204" charset="-122"/>
              </a:rPr>
              <a:t>测试方案</a:t>
            </a:r>
          </a:p>
        </p:txBody>
      </p:sp>
      <p:sp>
        <p:nvSpPr>
          <p:cNvPr id="8" name="文本框 7"/>
          <p:cNvSpPr txBox="1"/>
          <p:nvPr/>
        </p:nvSpPr>
        <p:spPr>
          <a:xfrm>
            <a:off x="380838" y="130123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solidFill>
                  <a:schemeClr val="tx1"/>
                </a:solidFill>
                <a:latin typeface="微软雅黑" panose="020B0503020204020204" charset="-122"/>
                <a:ea typeface="微软雅黑" panose="020B0503020204020204" charset="-122"/>
              </a:rPr>
              <a:t>层次结构性能测试</a:t>
            </a:r>
          </a:p>
        </p:txBody>
      </p:sp>
      <p:sp>
        <p:nvSpPr>
          <p:cNvPr id="9" name="文本框 8"/>
          <p:cNvSpPr txBox="1"/>
          <p:nvPr/>
        </p:nvSpPr>
        <p:spPr>
          <a:xfrm>
            <a:off x="380838" y="1892416"/>
            <a:ext cx="9663430" cy="682625"/>
          </a:xfrm>
          <a:prstGeom prst="rect">
            <a:avLst/>
          </a:prstGeom>
          <a:noFill/>
        </p:spPr>
        <p:txBody>
          <a:bodyPr wrap="square" lIns="68577" tIns="34289" rIns="68577" bIns="34289" rtlCol="0">
            <a:spAutoFit/>
          </a:bodyPr>
          <a:lstStyle/>
          <a:p>
            <a:pPr marL="342900" indent="-342900" algn="l">
              <a:buFont typeface="Wingdings" panose="05000000000000000000" charset="0"/>
              <a:buChar char="Ø"/>
            </a:pPr>
            <a:r>
              <a:rPr sz="2000" dirty="0">
                <a:solidFill>
                  <a:schemeClr val="tx1"/>
                </a:solidFill>
                <a:latin typeface="微软雅黑" panose="020B0503020204020204" charset="-122"/>
                <a:ea typeface="微软雅黑" panose="020B0503020204020204" charset="-122"/>
              </a:rPr>
              <a:t>分别编写通常情况下的联邦学习模型和云边计算模型下的联邦学习模型，测试训 练过程中的时间开销，分析具体应用场景下的效率。</a:t>
            </a:r>
          </a:p>
        </p:txBody>
      </p:sp>
      <p:sp>
        <p:nvSpPr>
          <p:cNvPr id="2" name="文本框 1"/>
          <p:cNvSpPr txBox="1"/>
          <p:nvPr/>
        </p:nvSpPr>
        <p:spPr>
          <a:xfrm>
            <a:off x="380838" y="2729981"/>
            <a:ext cx="274637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solidFill>
                  <a:schemeClr val="tx1"/>
                </a:solidFill>
                <a:latin typeface="微软雅黑" panose="020B0503020204020204" charset="-122"/>
                <a:ea typeface="微软雅黑" panose="020B0503020204020204" charset="-122"/>
              </a:rPr>
              <a:t>Paillier 性能测试</a:t>
            </a:r>
          </a:p>
        </p:txBody>
      </p:sp>
      <p:sp>
        <p:nvSpPr>
          <p:cNvPr id="3" name="文本框 2"/>
          <p:cNvSpPr txBox="1"/>
          <p:nvPr/>
        </p:nvSpPr>
        <p:spPr>
          <a:xfrm>
            <a:off x="380838" y="3321166"/>
            <a:ext cx="9663430" cy="990600"/>
          </a:xfrm>
          <a:prstGeom prst="rect">
            <a:avLst/>
          </a:prstGeom>
          <a:noFill/>
        </p:spPr>
        <p:txBody>
          <a:bodyPr wrap="square" lIns="68577" tIns="34289" rIns="68577" bIns="34289" rtlCol="0">
            <a:spAutoFit/>
          </a:bodyPr>
          <a:lstStyle/>
          <a:p>
            <a:pPr marL="342900" indent="-342900" algn="l">
              <a:buFont typeface="Wingdings" panose="05000000000000000000" charset="0"/>
              <a:buChar char="Ø"/>
            </a:pPr>
            <a:r>
              <a:rPr sz="2000" dirty="0">
                <a:solidFill>
                  <a:schemeClr val="tx1"/>
                </a:solidFill>
                <a:latin typeface="微软雅黑" panose="020B0503020204020204" charset="-122"/>
                <a:ea typeface="微软雅黑" panose="020B0503020204020204" charset="-122"/>
              </a:rPr>
              <a:t>编写优化前后的 Paillier 算法实现，测试 Paillier 加密的时间损耗；分别应用优化前后的 Paillier 加密方案搭建联邦学习模型，测试训练过程中加密操作的时间损耗，对比加密性能的优劣。</a:t>
            </a:r>
          </a:p>
        </p:txBody>
      </p:sp>
      <p:sp>
        <p:nvSpPr>
          <p:cNvPr id="4" name="文本框 3"/>
          <p:cNvSpPr txBox="1"/>
          <p:nvPr/>
        </p:nvSpPr>
        <p:spPr>
          <a:xfrm>
            <a:off x="457038" y="4466706"/>
            <a:ext cx="20027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solidFill>
                  <a:schemeClr val="tx1"/>
                </a:solidFill>
                <a:latin typeface="微软雅黑" panose="020B0503020204020204" charset="-122"/>
                <a:ea typeface="微软雅黑" panose="020B0503020204020204" charset="-122"/>
              </a:rPr>
              <a:t>通用性测试</a:t>
            </a:r>
          </a:p>
        </p:txBody>
      </p:sp>
      <p:sp>
        <p:nvSpPr>
          <p:cNvPr id="5" name="文本框 4"/>
          <p:cNvSpPr txBox="1"/>
          <p:nvPr/>
        </p:nvSpPr>
        <p:spPr>
          <a:xfrm>
            <a:off x="457038" y="5057891"/>
            <a:ext cx="9663430" cy="682625"/>
          </a:xfrm>
          <a:prstGeom prst="rect">
            <a:avLst/>
          </a:prstGeom>
          <a:noFill/>
        </p:spPr>
        <p:txBody>
          <a:bodyPr wrap="square" lIns="68577" tIns="34289" rIns="68577" bIns="34289" rtlCol="0">
            <a:spAutoFit/>
          </a:bodyPr>
          <a:lstStyle/>
          <a:p>
            <a:pPr marL="342900" indent="-342900" algn="l">
              <a:buFont typeface="Wingdings" panose="05000000000000000000" charset="0"/>
              <a:buChar char="Ø"/>
            </a:pPr>
            <a:r>
              <a:rPr sz="2000" dirty="0">
                <a:solidFill>
                  <a:schemeClr val="tx1"/>
                </a:solidFill>
                <a:latin typeface="微软雅黑" panose="020B0503020204020204" charset="-122"/>
                <a:ea typeface="微软雅黑" panose="020B0503020204020204" charset="-122"/>
              </a:rPr>
              <a:t>生成不同分布情况和数量的数据，使用优化后的云边计算模型下的联邦学习模型 对生成数据进行测试，查看测试训练时间和准确率变化规律，验证模型的通用性。</a:t>
            </a:r>
          </a:p>
        </p:txBody>
      </p:sp>
      <p:pic>
        <p:nvPicPr>
          <p:cNvPr id="15" name="音频 14">
            <a:hlinkClick r:id="" action="ppaction://media"/>
            <a:extLst>
              <a:ext uri="{FF2B5EF4-FFF2-40B4-BE49-F238E27FC236}">
                <a16:creationId xmlns:a16="http://schemas.microsoft.com/office/drawing/2014/main" id="{70130D1D-EC4E-49DF-B971-68319E3C0DC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72326"/>
    </mc:Choice>
    <mc:Fallback xmlns="">
      <p:transition advTm="72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5"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1000" fill="hold"/>
                                        <p:tgtEl>
                                          <p:spTgt spid="8"/>
                                        </p:tgtEl>
                                        <p:attrNameLst>
                                          <p:attrName>ppt_w</p:attrName>
                                        </p:attrNameLst>
                                      </p:cBhvr>
                                      <p:tavLst>
                                        <p:tav tm="0">
                                          <p:val>
                                            <p:strVal val="#ppt_w*0.70"/>
                                          </p:val>
                                        </p:tav>
                                        <p:tav tm="100000">
                                          <p:val>
                                            <p:strVal val="#ppt_w"/>
                                          </p:val>
                                        </p:tav>
                                      </p:tavLst>
                                    </p:anim>
                                    <p:anim calcmode="lin" valueType="num">
                                      <p:cBhvr>
                                        <p:cTn id="10" dur="1000" fill="hold"/>
                                        <p:tgtEl>
                                          <p:spTgt spid="8"/>
                                        </p:tgtEl>
                                        <p:attrNameLst>
                                          <p:attrName>ppt_h</p:attrName>
                                        </p:attrNameLst>
                                      </p:cBhvr>
                                      <p:tavLst>
                                        <p:tav tm="0">
                                          <p:val>
                                            <p:strVal val="#ppt_h"/>
                                          </p:val>
                                        </p:tav>
                                        <p:tav tm="100000">
                                          <p:val>
                                            <p:strVal val="#ppt_h"/>
                                          </p:val>
                                        </p:tav>
                                      </p:tavLst>
                                    </p:anim>
                                    <p:animEffect transition="in" filter="fade">
                                      <p:cBhvr>
                                        <p:cTn id="11" dur="1000"/>
                                        <p:tgtEl>
                                          <p:spTgt spid="8"/>
                                        </p:tgtEl>
                                      </p:cBhvr>
                                    </p:animEffect>
                                  </p:childTnLst>
                                </p:cTn>
                              </p:par>
                              <p:par>
                                <p:cTn id="12" presetID="55"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5"/>
                </p:tgtEl>
              </p:cMediaNode>
            </p:audio>
          </p:childTnLst>
        </p:cTn>
      </p:par>
    </p:tnLst>
    <p:bldLst>
      <p:bldP spid="8" grpId="0"/>
      <p:bldP spid="8" grpId="1"/>
      <p:bldP spid="9" grpId="0"/>
      <p:bldP spid="9" grpId="1"/>
      <p:bldP spid="2" grpId="0"/>
      <p:bldP spid="2" grpId="1"/>
      <p:bldP spid="3" grpId="0"/>
      <p:bldP spid="3" grpId="1"/>
      <p:bldP spid="4" grpId="0"/>
      <p:bldP spid="4" grpId="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4" y="2470485"/>
            <a:ext cx="7539792" cy="1074822"/>
          </a:xfrm>
        </p:spPr>
        <p:txBody>
          <a:bodyPr/>
          <a:lstStyle/>
          <a:p>
            <a:r>
              <a:rPr kumimoji="1" lang="zh-CN" altLang="en-US" dirty="0"/>
              <a:t>测试环境</a:t>
            </a:r>
          </a:p>
        </p:txBody>
      </p:sp>
      <p:sp>
        <p:nvSpPr>
          <p:cNvPr id="4" name="文本占位符 3"/>
          <p:cNvSpPr>
            <a:spLocks noGrp="1"/>
          </p:cNvSpPr>
          <p:nvPr>
            <p:ph type="body" sz="quarter" idx="12"/>
          </p:nvPr>
        </p:nvSpPr>
        <p:spPr>
          <a:xfrm>
            <a:off x="2326104" y="3545305"/>
            <a:ext cx="7539792" cy="707725"/>
          </a:xfrm>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pic>
        <p:nvPicPr>
          <p:cNvPr id="6" name="音频 5">
            <a:hlinkClick r:id="" action="ppaction://media"/>
            <a:extLst>
              <a:ext uri="{FF2B5EF4-FFF2-40B4-BE49-F238E27FC236}">
                <a16:creationId xmlns:a16="http://schemas.microsoft.com/office/drawing/2014/main" id="{27A321AF-22A3-450B-AD8F-68600413A0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4189"/>
    </mc:Choice>
    <mc:Fallback xmlns="">
      <p:transition advTm="4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5"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p:cTn id="9"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1" dur="1000"/>
                                        <p:tgtEl>
                                          <p:spTgt spid="3">
                                            <p:txEl>
                                              <p:pRg st="0" end="0"/>
                                            </p:txEl>
                                          </p:spTgt>
                                        </p:tgtEl>
                                      </p:cBhvr>
                                    </p:animEffect>
                                  </p:childTnLst>
                                </p:cTn>
                              </p:par>
                              <p:par>
                                <p:cTn id="12" presetID="55" presetClass="entr" presetSubtype="0" fill="hold" grpId="0"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0" end="0"/>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3" grpId="0" build="p"/>
      <p:bldP spid="3" grpId="1" build="p"/>
      <p:bldP spid="4" grpId="0" build="p"/>
      <p:bldP spid="4" grpId="1" build="p"/>
      <p:bldP spid="7" grpId="0" bldLvl="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6"/>
          <a:stretch>
            <a:fillRect/>
          </a:stretch>
        </p:blipFill>
        <p:spPr>
          <a:xfrm>
            <a:off x="0" y="2741295"/>
            <a:ext cx="6096000" cy="3726180"/>
          </a:xfrm>
          <a:prstGeom prst="rect">
            <a:avLst/>
          </a:prstGeom>
        </p:spPr>
      </p:pic>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环境搭建</a:t>
            </a:r>
          </a:p>
        </p:txBody>
      </p:sp>
      <p:sp>
        <p:nvSpPr>
          <p:cNvPr id="15" name="文本框 14"/>
          <p:cNvSpPr txBox="1"/>
          <p:nvPr/>
        </p:nvSpPr>
        <p:spPr>
          <a:xfrm>
            <a:off x="380838" y="1297421"/>
            <a:ext cx="319786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Python 版本：3.6.6</a:t>
            </a:r>
          </a:p>
        </p:txBody>
      </p:sp>
      <p:sp>
        <p:nvSpPr>
          <p:cNvPr id="9" name="文本框 8"/>
          <p:cNvSpPr txBox="1"/>
          <p:nvPr/>
        </p:nvSpPr>
        <p:spPr>
          <a:xfrm>
            <a:off x="380838" y="2249921"/>
            <a:ext cx="869632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Intel（R） Core（TM） i5-9300H CPU @ 2.40GHz 2.40GHz</a:t>
            </a:r>
          </a:p>
        </p:txBody>
      </p:sp>
      <p:sp>
        <p:nvSpPr>
          <p:cNvPr id="2" name="文本框 1"/>
          <p:cNvSpPr txBox="1"/>
          <p:nvPr/>
        </p:nvSpPr>
        <p:spPr>
          <a:xfrm>
            <a:off x="380838" y="1813676"/>
            <a:ext cx="47459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层次结构性能测试处理器性能：</a:t>
            </a:r>
          </a:p>
        </p:txBody>
      </p:sp>
      <p:sp>
        <p:nvSpPr>
          <p:cNvPr id="3" name="文本框 2"/>
          <p:cNvSpPr txBox="1"/>
          <p:nvPr/>
        </p:nvSpPr>
        <p:spPr>
          <a:xfrm>
            <a:off x="3943188" y="3210041"/>
            <a:ext cx="869632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Intel（R） Core（TM） i5-7200U CPU @ 2.50GHz 2.70GHz</a:t>
            </a:r>
          </a:p>
        </p:txBody>
      </p:sp>
      <p:sp>
        <p:nvSpPr>
          <p:cNvPr id="4" name="文本框 3"/>
          <p:cNvSpPr txBox="1"/>
          <p:nvPr/>
        </p:nvSpPr>
        <p:spPr>
          <a:xfrm>
            <a:off x="3943188" y="2771891"/>
            <a:ext cx="4493895"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Pailler 加密测试处理器性能：</a:t>
            </a:r>
          </a:p>
        </p:txBody>
      </p:sp>
      <p:sp>
        <p:nvSpPr>
          <p:cNvPr id="5" name="文本框 4"/>
          <p:cNvSpPr txBox="1"/>
          <p:nvPr/>
        </p:nvSpPr>
        <p:spPr>
          <a:xfrm>
            <a:off x="4028913" y="4274936"/>
            <a:ext cx="869632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Intel（R）Core（TM）i7-7700HQ CPU @ 2.80GHz 2.80GHz</a:t>
            </a:r>
          </a:p>
        </p:txBody>
      </p:sp>
      <p:sp>
        <p:nvSpPr>
          <p:cNvPr id="6" name="文本框 5"/>
          <p:cNvSpPr txBox="1"/>
          <p:nvPr/>
        </p:nvSpPr>
        <p:spPr>
          <a:xfrm>
            <a:off x="4028913" y="3779636"/>
            <a:ext cx="38315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通用性测试处理器性能：</a:t>
            </a:r>
          </a:p>
        </p:txBody>
      </p:sp>
      <p:pic>
        <p:nvPicPr>
          <p:cNvPr id="13" name="音频 12">
            <a:hlinkClick r:id="" action="ppaction://media"/>
            <a:extLst>
              <a:ext uri="{FF2B5EF4-FFF2-40B4-BE49-F238E27FC236}">
                <a16:creationId xmlns:a16="http://schemas.microsoft.com/office/drawing/2014/main" id="{16DA6526-6AAF-4CB1-A2F0-2FBE6364E9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19045"/>
    </mc:Choice>
    <mc:Fallback xmlns="">
      <p:transition advTm="19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3"/>
                </p:tgtEl>
              </p:cMediaNode>
            </p:audio>
          </p:childTnLst>
        </p:cTn>
      </p:par>
    </p:tnLst>
    <p:bldLst>
      <p:bldP spid="15" grpId="0"/>
      <p:bldP spid="15" grpId="1"/>
      <p:bldP spid="9" grpId="0"/>
      <p:bldP spid="9" grpId="1"/>
      <p:bldP spid="2" grpId="0"/>
      <p:bldP spid="2" grpId="1"/>
      <p:bldP spid="3" grpId="0"/>
      <p:bldP spid="3" grpId="1"/>
      <p:bldP spid="4" grpId="0"/>
      <p:bldP spid="4" grpId="1"/>
      <p:bldP spid="5" grpId="0"/>
      <p:bldP spid="5"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4" y="2470485"/>
            <a:ext cx="7539792" cy="1074822"/>
          </a:xfrm>
        </p:spPr>
        <p:txBody>
          <a:bodyPr/>
          <a:lstStyle/>
          <a:p>
            <a:r>
              <a:rPr kumimoji="1" lang="zh-CN" altLang="en-US" dirty="0"/>
              <a:t>结果分析</a:t>
            </a:r>
          </a:p>
        </p:txBody>
      </p:sp>
      <p:sp>
        <p:nvSpPr>
          <p:cNvPr id="4" name="文本占位符 3"/>
          <p:cNvSpPr>
            <a:spLocks noGrp="1"/>
          </p:cNvSpPr>
          <p:nvPr>
            <p:ph type="body" sz="quarter" idx="12"/>
          </p:nvPr>
        </p:nvSpPr>
        <p:spPr>
          <a:xfrm>
            <a:off x="2326104" y="3545305"/>
            <a:ext cx="7539792" cy="707725"/>
          </a:xfrm>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pic>
        <p:nvPicPr>
          <p:cNvPr id="6" name="音频 5">
            <a:hlinkClick r:id="" action="ppaction://media"/>
            <a:extLst>
              <a:ext uri="{FF2B5EF4-FFF2-40B4-BE49-F238E27FC236}">
                <a16:creationId xmlns:a16="http://schemas.microsoft.com/office/drawing/2014/main" id="{32FAE241-6F87-4CA0-B489-3C80F98CBC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5192"/>
    </mc:Choice>
    <mc:Fallback xmlns="">
      <p:transition advTm="5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5"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p:cTn id="9"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1" dur="1000"/>
                                        <p:tgtEl>
                                          <p:spTgt spid="3">
                                            <p:txEl>
                                              <p:pRg st="0" end="0"/>
                                            </p:txEl>
                                          </p:spTgt>
                                        </p:tgtEl>
                                      </p:cBhvr>
                                    </p:animEffect>
                                  </p:childTnLst>
                                </p:cTn>
                              </p:par>
                              <p:par>
                                <p:cTn id="12" presetID="55" presetClass="entr" presetSubtype="0" fill="hold" grpId="0"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0" end="0"/>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3" grpId="0" build="p"/>
      <p:bldP spid="3" grpId="1" build="p"/>
      <p:bldP spid="4" grpId="0" build="p"/>
      <p:bldP spid="4" grpId="1" build="p"/>
      <p:bldP spid="7" grpId="0" bldLvl="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035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grpSp>
        <p:nvGrpSpPr>
          <p:cNvPr id="21" name="组合 20"/>
          <p:cNvGrpSpPr/>
          <p:nvPr/>
        </p:nvGrpSpPr>
        <p:grpSpPr>
          <a:xfrm>
            <a:off x="474980" y="2320290"/>
            <a:ext cx="9568180" cy="4142740"/>
            <a:chOff x="748" y="3654"/>
            <a:chExt cx="15068" cy="6524"/>
          </a:xfrm>
        </p:grpSpPr>
        <p:sp>
          <p:nvSpPr>
            <p:cNvPr id="10" name="文本框 9"/>
            <p:cNvSpPr txBox="1"/>
            <p:nvPr/>
          </p:nvSpPr>
          <p:spPr>
            <a:xfrm>
              <a:off x="748" y="3654"/>
              <a:ext cx="10511" cy="1843"/>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选择合适的数据分布生成 12*100 条训练集数据和 100 条测试集数据，应用层次模型和非层次模型进行测试</a:t>
              </a:r>
              <a:r>
                <a:rPr lang="zh-CN">
                  <a:latin typeface="微软雅黑" panose="020B0503020204020204" charset="-122"/>
                  <a:ea typeface="微软雅黑" panose="020B0503020204020204" charset="-122"/>
                  <a:cs typeface="微软雅黑" panose="020B0503020204020204" charset="-122"/>
                </a:rPr>
                <a:t>，</a:t>
              </a:r>
              <a:r>
                <a:rPr>
                  <a:latin typeface="微软雅黑" panose="020B0503020204020204" charset="-122"/>
                  <a:ea typeface="微软雅黑" panose="020B0503020204020204" charset="-122"/>
                  <a:cs typeface="微软雅黑" panose="020B0503020204020204" charset="-122"/>
                </a:rPr>
                <a:t>记录联邦学习模型的准确率和时间开销信息</a:t>
              </a:r>
              <a:r>
                <a:rPr lang="zh-CN">
                  <a:latin typeface="微软雅黑" panose="020B0503020204020204" charset="-122"/>
                  <a:ea typeface="微软雅黑" panose="020B0503020204020204" charset="-122"/>
                  <a:cs typeface="微软雅黑" panose="020B0503020204020204" charset="-122"/>
                </a:rPr>
                <a:t>。</a:t>
              </a:r>
            </a:p>
          </p:txBody>
        </p:sp>
        <p:pic>
          <p:nvPicPr>
            <p:cNvPr id="17" name="图片 16"/>
            <p:cNvPicPr>
              <a:picLocks noChangeAspect="1"/>
            </p:cNvPicPr>
            <p:nvPr/>
          </p:nvPicPr>
          <p:blipFill>
            <a:blip r:embed="rId6"/>
            <a:srcRect l="1581" t="9732" r="1143" b="3736"/>
            <a:stretch>
              <a:fillRect/>
            </a:stretch>
          </p:blipFill>
          <p:spPr>
            <a:xfrm>
              <a:off x="1348" y="5492"/>
              <a:ext cx="8770" cy="4686"/>
            </a:xfrm>
            <a:prstGeom prst="rect">
              <a:avLst/>
            </a:prstGeom>
          </p:spPr>
        </p:pic>
        <p:pic>
          <p:nvPicPr>
            <p:cNvPr id="18" name="图片 17"/>
            <p:cNvPicPr>
              <a:picLocks noChangeAspect="1"/>
            </p:cNvPicPr>
            <p:nvPr/>
          </p:nvPicPr>
          <p:blipFill>
            <a:blip r:embed="rId7"/>
            <a:stretch>
              <a:fillRect/>
            </a:stretch>
          </p:blipFill>
          <p:spPr>
            <a:xfrm>
              <a:off x="11198" y="5541"/>
              <a:ext cx="4618" cy="4618"/>
            </a:xfrm>
            <a:prstGeom prst="rect">
              <a:avLst/>
            </a:prstGeom>
          </p:spPr>
        </p:pic>
        <p:sp>
          <p:nvSpPr>
            <p:cNvPr id="19" name="左箭头 18"/>
            <p:cNvSpPr/>
            <p:nvPr/>
          </p:nvSpPr>
          <p:spPr>
            <a:xfrm>
              <a:off x="10118" y="7251"/>
              <a:ext cx="1358" cy="997"/>
            </a:xfrm>
            <a:prstGeom prst="leftArrow">
              <a:avLst/>
            </a:prstGeom>
            <a:no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音频 3">
            <a:hlinkClick r:id="" action="ppaction://media"/>
            <a:extLst>
              <a:ext uri="{FF2B5EF4-FFF2-40B4-BE49-F238E27FC236}">
                <a16:creationId xmlns:a16="http://schemas.microsoft.com/office/drawing/2014/main" id="{BC7DCF27-23D4-4049-B0DD-FDEE2E2C291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37252"/>
    </mc:Choice>
    <mc:Fallback xmlns="">
      <p:transition advTm="37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strVal val="#ppt_w*0.70"/>
                                          </p:val>
                                        </p:tav>
                                        <p:tav tm="100000">
                                          <p:val>
                                            <p:strVal val="#ppt_w"/>
                                          </p:val>
                                        </p:tav>
                                      </p:tavLst>
                                    </p:anim>
                                    <p:anim calcmode="lin" valueType="num">
                                      <p:cBhvr>
                                        <p:cTn id="18" dur="1000" fill="hold"/>
                                        <p:tgtEl>
                                          <p:spTgt spid="21"/>
                                        </p:tgtEl>
                                        <p:attrNameLst>
                                          <p:attrName>ppt_h</p:attrName>
                                        </p:attrNameLst>
                                      </p:cBhvr>
                                      <p:tavLst>
                                        <p:tav tm="0">
                                          <p:val>
                                            <p:strVal val="#ppt_h"/>
                                          </p:val>
                                        </p:tav>
                                        <p:tav tm="100000">
                                          <p:val>
                                            <p:strVal val="#ppt_h"/>
                                          </p:val>
                                        </p:tav>
                                      </p:tavLst>
                                    </p:anim>
                                    <p:animEffect transition="in" filter="fade">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416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结果分析</a:t>
            </a:r>
          </a:p>
        </p:txBody>
      </p:sp>
      <p:sp>
        <p:nvSpPr>
          <p:cNvPr id="10" name="文本框 9"/>
          <p:cNvSpPr txBox="1"/>
          <p:nvPr/>
        </p:nvSpPr>
        <p:spPr>
          <a:xfrm>
            <a:off x="484505" y="2396490"/>
            <a:ext cx="8491220"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模型的准确率在 0.818-0.829 之间轻微波动，则可认为对该数据， 训练得到的模型基本达到收敛状态，在两种结构下，数据的准确率基本无差异</a:t>
            </a:r>
            <a:r>
              <a:rPr lang="zh-CN">
                <a:latin typeface="微软雅黑" panose="020B0503020204020204" charset="-122"/>
                <a:ea typeface="微软雅黑" panose="020B0503020204020204" charset="-122"/>
                <a:cs typeface="微软雅黑" panose="020B0503020204020204" charset="-122"/>
              </a:rPr>
              <a:t>。</a:t>
            </a:r>
          </a:p>
        </p:txBody>
      </p:sp>
      <p:pic>
        <p:nvPicPr>
          <p:cNvPr id="2" name="图片 15" descr="未命名 (4)"/>
          <p:cNvPicPr>
            <a:picLocks noChangeAspect="1"/>
          </p:cNvPicPr>
          <p:nvPr/>
        </p:nvPicPr>
        <p:blipFill>
          <a:blip r:embed="rId6"/>
          <a:stretch>
            <a:fillRect/>
          </a:stretch>
        </p:blipFill>
        <p:spPr>
          <a:xfrm>
            <a:off x="884555" y="3275965"/>
            <a:ext cx="5690235" cy="3150870"/>
          </a:xfrm>
          <a:prstGeom prst="rect">
            <a:avLst/>
          </a:prstGeom>
        </p:spPr>
      </p:pic>
      <p:pic>
        <p:nvPicPr>
          <p:cNvPr id="5" name="音频 4">
            <a:hlinkClick r:id="" action="ppaction://media"/>
            <a:extLst>
              <a:ext uri="{FF2B5EF4-FFF2-40B4-BE49-F238E27FC236}">
                <a16:creationId xmlns:a16="http://schemas.microsoft.com/office/drawing/2014/main" id="{FF75F51F-EE7B-4867-BC41-91192CBD60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29797"/>
    </mc:Choice>
    <mc:Fallback xmlns="">
      <p:transition advTm="29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0.70"/>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15" grpId="0"/>
      <p:bldP spid="15" grpId="1"/>
      <p:bldP spid="9" grpId="0"/>
      <p:bldP spid="9"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416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结果分析</a:t>
            </a:r>
          </a:p>
        </p:txBody>
      </p:sp>
      <p:sp>
        <p:nvSpPr>
          <p:cNvPr id="10" name="文本框 9"/>
          <p:cNvSpPr txBox="1"/>
          <p:nvPr/>
        </p:nvSpPr>
        <p:spPr>
          <a:xfrm>
            <a:off x="484505" y="2396490"/>
            <a:ext cx="8491220"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随着设备数量的增加，无层次模型的时间开销增长呈线性上升趋势，层次结构则相对增幅较小</a:t>
            </a:r>
            <a:r>
              <a:rPr lang="zh-CN">
                <a:latin typeface="微软雅黑" panose="020B0503020204020204" charset="-122"/>
                <a:ea typeface="微软雅黑" panose="020B0503020204020204" charset="-122"/>
                <a:cs typeface="微软雅黑" panose="020B0503020204020204" charset="-122"/>
              </a:rPr>
              <a:t>。</a:t>
            </a:r>
          </a:p>
        </p:txBody>
      </p:sp>
      <p:pic>
        <p:nvPicPr>
          <p:cNvPr id="20" name="图片 20" descr="传统折线图"/>
          <p:cNvPicPr>
            <a:picLocks noChangeAspect="1"/>
          </p:cNvPicPr>
          <p:nvPr/>
        </p:nvPicPr>
        <p:blipFill>
          <a:blip r:embed="rId6"/>
          <a:stretch>
            <a:fillRect/>
          </a:stretch>
        </p:blipFill>
        <p:spPr>
          <a:xfrm>
            <a:off x="853440" y="3207385"/>
            <a:ext cx="5894705" cy="3263900"/>
          </a:xfrm>
          <a:prstGeom prst="rect">
            <a:avLst/>
          </a:prstGeom>
        </p:spPr>
      </p:pic>
      <p:pic>
        <p:nvPicPr>
          <p:cNvPr id="4" name="音频 3">
            <a:hlinkClick r:id="" action="ppaction://media"/>
            <a:extLst>
              <a:ext uri="{FF2B5EF4-FFF2-40B4-BE49-F238E27FC236}">
                <a16:creationId xmlns:a16="http://schemas.microsoft.com/office/drawing/2014/main" id="{15857EE5-DA25-4CF0-BB89-A77C9266196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19213"/>
    </mc:Choice>
    <mc:Fallback xmlns="">
      <p:transition advTm="19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strVal val="#ppt_w*0.70"/>
                                          </p:val>
                                        </p:tav>
                                        <p:tav tm="100000">
                                          <p:val>
                                            <p:strVal val="#ppt_w"/>
                                          </p:val>
                                        </p:tav>
                                      </p:tavLst>
                                    </p:anim>
                                    <p:anim calcmode="lin" valueType="num">
                                      <p:cBhvr>
                                        <p:cTn id="23" dur="1000" fill="hold"/>
                                        <p:tgtEl>
                                          <p:spTgt spid="20"/>
                                        </p:tgtEl>
                                        <p:attrNameLst>
                                          <p:attrName>ppt_h</p:attrName>
                                        </p:attrNameLst>
                                      </p:cBhvr>
                                      <p:tavLst>
                                        <p:tav tm="0">
                                          <p:val>
                                            <p:strVal val="#ppt_h"/>
                                          </p:val>
                                        </p:tav>
                                        <p:tav tm="100000">
                                          <p:val>
                                            <p:strVal val="#ppt_h"/>
                                          </p:val>
                                        </p:tav>
                                      </p:tavLst>
                                    </p:anim>
                                    <p:animEffect transition="in" filter="fade">
                                      <p:cBhvr>
                                        <p:cTn id="2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0" y="458343"/>
            <a:ext cx="457200" cy="524255"/>
          </a:xfrm>
          <a:custGeom>
            <a:avLst/>
            <a:gdLst>
              <a:gd name="connsiteX0" fmla="*/ 0 w 457200"/>
              <a:gd name="connsiteY0" fmla="*/ 524255 h 524255"/>
              <a:gd name="connsiteX1" fmla="*/ 457200 w 457200"/>
              <a:gd name="connsiteY1" fmla="*/ 524255 h 524255"/>
              <a:gd name="connsiteX2" fmla="*/ 457200 w 457200"/>
              <a:gd name="connsiteY2" fmla="*/ 0 h 524255"/>
              <a:gd name="connsiteX3" fmla="*/ 0 w 457200"/>
              <a:gd name="connsiteY3" fmla="*/ 0 h 524255"/>
              <a:gd name="connsiteX4" fmla="*/ 0 w 457200"/>
              <a:gd name="connsiteY4" fmla="*/ 524255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 h="524255">
                <a:moveTo>
                  <a:pt x="0" y="524255"/>
                </a:moveTo>
                <a:lnTo>
                  <a:pt x="457200" y="524255"/>
                </a:lnTo>
                <a:lnTo>
                  <a:pt x="457200" y="0"/>
                </a:lnTo>
                <a:lnTo>
                  <a:pt x="0" y="0"/>
                </a:lnTo>
                <a:lnTo>
                  <a:pt x="0" y="524255"/>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2" name="Freeform 3"/>
          <p:cNvSpPr/>
          <p:nvPr/>
        </p:nvSpPr>
        <p:spPr>
          <a:xfrm>
            <a:off x="527304" y="458343"/>
            <a:ext cx="118872" cy="524255"/>
          </a:xfrm>
          <a:custGeom>
            <a:avLst/>
            <a:gdLst>
              <a:gd name="connsiteX0" fmla="*/ 0 w 118872"/>
              <a:gd name="connsiteY0" fmla="*/ 0 h 524255"/>
              <a:gd name="connsiteX1" fmla="*/ 118872 w 118872"/>
              <a:gd name="connsiteY1" fmla="*/ 0 h 524255"/>
              <a:gd name="connsiteX2" fmla="*/ 118872 w 118872"/>
              <a:gd name="connsiteY2" fmla="*/ 524255 h 524255"/>
              <a:gd name="connsiteX3" fmla="*/ 0 w 118872"/>
              <a:gd name="connsiteY3" fmla="*/ 524255 h 524255"/>
              <a:gd name="connsiteX4" fmla="*/ 0 w 118872"/>
              <a:gd name="connsiteY4" fmla="*/ 0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872" h="524255">
                <a:moveTo>
                  <a:pt x="0" y="0"/>
                </a:moveTo>
                <a:lnTo>
                  <a:pt x="118872" y="0"/>
                </a:lnTo>
                <a:lnTo>
                  <a:pt x="118872" y="524255"/>
                </a:lnTo>
                <a:lnTo>
                  <a:pt x="0" y="524255"/>
                </a:lnTo>
                <a:lnTo>
                  <a:pt x="0" y="0"/>
                </a:lnTo>
              </a:path>
            </a:pathLst>
          </a:custGeom>
          <a:solidFill>
            <a:schemeClr val="tx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charset="-122"/>
              <a:ea typeface="微软雅黑" panose="020B0503020204020204" charset="-122"/>
            </a:endParaRPr>
          </a:p>
        </p:txBody>
      </p:sp>
      <p:sp>
        <p:nvSpPr>
          <p:cNvPr id="14" name="TextBox 1"/>
          <p:cNvSpPr txBox="1"/>
          <p:nvPr/>
        </p:nvSpPr>
        <p:spPr>
          <a:xfrm>
            <a:off x="1177925" y="473456"/>
            <a:ext cx="1371600" cy="494030"/>
          </a:xfrm>
          <a:prstGeom prst="rect">
            <a:avLst/>
          </a:prstGeom>
          <a:solidFill>
            <a:srgbClr val="FFFFFF">
              <a:alpha val="100000"/>
            </a:srgbClr>
          </a:solidFill>
        </p:spPr>
        <p:txBody>
          <a:bodyPr wrap="none" lIns="0" tIns="0" rIns="0" rtlCol="0">
            <a:spAutoFit/>
          </a:bodyPr>
          <a:lstStyle/>
          <a:p>
            <a:pPr algn="l">
              <a:lnSpc>
                <a:spcPts val="3500"/>
              </a:lnSpc>
            </a:pPr>
            <a:r>
              <a:rPr lang="zh-CN" altLang="en-US" sz="2700" b="1" dirty="0">
                <a:latin typeface="微软雅黑" panose="020B0503020204020204" charset="-122"/>
                <a:ea typeface="微软雅黑" panose="020B0503020204020204" charset="-122"/>
                <a:cs typeface="微软雅黑" panose="020B0503020204020204" charset="-122"/>
                <a:sym typeface="+mn-ea"/>
              </a:rPr>
              <a:t>结果分析</a:t>
            </a:r>
          </a:p>
        </p:txBody>
      </p:sp>
      <p:sp>
        <p:nvSpPr>
          <p:cNvPr id="15" name="文本框 14"/>
          <p:cNvSpPr txBox="1"/>
          <p:nvPr/>
        </p:nvSpPr>
        <p:spPr>
          <a:xfrm>
            <a:off x="484505" y="1341871"/>
            <a:ext cx="2917190" cy="436245"/>
          </a:xfrm>
          <a:prstGeom prst="rect">
            <a:avLst/>
          </a:prstGeom>
          <a:noFill/>
        </p:spPr>
        <p:txBody>
          <a:bodyPr wrap="none" lIns="68577" tIns="34289" rIns="68577" bIns="34289" rtlCol="0">
            <a:spAutoFit/>
          </a:bodyPr>
          <a:lstStyle/>
          <a:p>
            <a:pPr marL="342900" indent="-342900" algn="l">
              <a:buFont typeface="Wingdings" panose="05000000000000000000" charset="0"/>
              <a:buChar char="l"/>
            </a:pPr>
            <a:r>
              <a:rPr lang="zh-CN" altLang="en-US" sz="2400" dirty="0">
                <a:latin typeface="微软雅黑" panose="020B0503020204020204" charset="-122"/>
                <a:ea typeface="微软雅黑" panose="020B0503020204020204" charset="-122"/>
                <a:sym typeface="+mn-ea"/>
              </a:rPr>
              <a:t>层次结构性能分析</a:t>
            </a:r>
          </a:p>
        </p:txBody>
      </p:sp>
      <p:sp>
        <p:nvSpPr>
          <p:cNvPr id="9" name="文本框 8"/>
          <p:cNvSpPr txBox="1"/>
          <p:nvPr/>
        </p:nvSpPr>
        <p:spPr>
          <a:xfrm>
            <a:off x="484505" y="1803516"/>
            <a:ext cx="7442835" cy="49149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Ø"/>
            </a:pPr>
            <a:r>
              <a:rPr lang="zh-CN" altLang="en-US" sz="2000">
                <a:latin typeface="微软雅黑" panose="020B0503020204020204" charset="-122"/>
                <a:ea typeface="微软雅黑" panose="020B0503020204020204" charset="-122"/>
                <a:sym typeface="+mn-ea"/>
              </a:rPr>
              <a:t>实验设置</a:t>
            </a:r>
          </a:p>
        </p:txBody>
      </p:sp>
      <p:sp>
        <p:nvSpPr>
          <p:cNvPr id="10" name="文本框 9"/>
          <p:cNvSpPr txBox="1"/>
          <p:nvPr/>
        </p:nvSpPr>
        <p:spPr>
          <a:xfrm>
            <a:off x="474980" y="2320406"/>
            <a:ext cx="6674485" cy="810260"/>
          </a:xfrm>
          <a:prstGeom prst="rect">
            <a:avLst/>
          </a:prstGeom>
          <a:noFill/>
        </p:spPr>
        <p:txBody>
          <a:bodyPr wrap="square" rtlCol="0">
            <a:spAutoFit/>
          </a:bodyPr>
          <a:lstStyle/>
          <a:p>
            <a:pPr marL="285750" indent="-285750" algn="l">
              <a:lnSpc>
                <a:spcPct val="130000"/>
              </a:lnSpc>
              <a:spcBef>
                <a:spcPts val="0"/>
              </a:spcBef>
              <a:spcAft>
                <a:spcPts val="0"/>
              </a:spcAft>
              <a:buFont typeface="Wingdings" panose="05000000000000000000" charset="0"/>
              <a:buChar char="ü"/>
            </a:pPr>
            <a:r>
              <a:rPr>
                <a:latin typeface="微软雅黑" panose="020B0503020204020204" charset="-122"/>
                <a:ea typeface="微软雅黑" panose="020B0503020204020204" charset="-122"/>
                <a:cs typeface="微软雅黑" panose="020B0503020204020204" charset="-122"/>
              </a:rPr>
              <a:t>选择与上不同的数据分布生成 12*5000 条训练集数据和 5000 条测试集数据，重复实验操作</a:t>
            </a:r>
            <a:r>
              <a:rPr lang="zh-CN">
                <a:latin typeface="微软雅黑" panose="020B0503020204020204" charset="-122"/>
                <a:ea typeface="微软雅黑" panose="020B0503020204020204" charset="-122"/>
                <a:cs typeface="微软雅黑" panose="020B0503020204020204" charset="-122"/>
              </a:rPr>
              <a:t>。</a:t>
            </a:r>
          </a:p>
        </p:txBody>
      </p:sp>
      <p:pic>
        <p:nvPicPr>
          <p:cNvPr id="16" name="图片 16" descr="未命名 (5)"/>
          <p:cNvPicPr>
            <a:picLocks noChangeAspect="1"/>
          </p:cNvPicPr>
          <p:nvPr/>
        </p:nvPicPr>
        <p:blipFill>
          <a:blip r:embed="rId6"/>
          <a:stretch>
            <a:fillRect/>
          </a:stretch>
        </p:blipFill>
        <p:spPr>
          <a:xfrm>
            <a:off x="815340" y="3130550"/>
            <a:ext cx="5993765" cy="3318510"/>
          </a:xfrm>
          <a:prstGeom prst="rect">
            <a:avLst/>
          </a:prstGeom>
        </p:spPr>
      </p:pic>
      <p:pic>
        <p:nvPicPr>
          <p:cNvPr id="4" name="音频 3">
            <a:hlinkClick r:id="" action="ppaction://media"/>
            <a:extLst>
              <a:ext uri="{FF2B5EF4-FFF2-40B4-BE49-F238E27FC236}">
                <a16:creationId xmlns:a16="http://schemas.microsoft.com/office/drawing/2014/main" id="{FA4DED52-93D3-40BF-8228-3CF55CC4E8F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Tm="25613"/>
    </mc:Choice>
    <mc:Fallback xmlns="">
      <p:transition advTm="25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par>
                                <p:cTn id="20" presetID="55"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strVal val="#ppt_w*0.70"/>
                                          </p:val>
                                        </p:tav>
                                        <p:tav tm="100000">
                                          <p:val>
                                            <p:strVal val="#ppt_w"/>
                                          </p:val>
                                        </p:tav>
                                      </p:tavLst>
                                    </p:anim>
                                    <p:anim calcmode="lin" valueType="num">
                                      <p:cBhvr>
                                        <p:cTn id="23" dur="1000" fill="hold"/>
                                        <p:tgtEl>
                                          <p:spTgt spid="16"/>
                                        </p:tgtEl>
                                        <p:attrNameLst>
                                          <p:attrName>ppt_h</p:attrName>
                                        </p:attrNameLst>
                                      </p:cBhvr>
                                      <p:tavLst>
                                        <p:tav tm="0">
                                          <p:val>
                                            <p:strVal val="#ppt_h"/>
                                          </p:val>
                                        </p:tav>
                                        <p:tav tm="100000">
                                          <p:val>
                                            <p:strVal val="#ppt_h"/>
                                          </p:val>
                                        </p:tav>
                                      </p:tavLst>
                                    </p:anim>
                                    <p:animEffect transition="in" filter="fade">
                                      <p:cBhvr>
                                        <p:cTn id="2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15" grpId="0"/>
      <p:bldP spid="15" grpId="1"/>
      <p:bldP spid="9" grpId="0"/>
      <p:bldP spid="9" grpId="1"/>
      <p:bldP spid="10" grpId="0"/>
      <p:bldP spid="10"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26)"/>
</p:tagLst>
</file>

<file path=ppt/tags/tag10.xml><?xml version="1.0" encoding="utf-8"?>
<p:tagLst xmlns:a="http://schemas.openxmlformats.org/drawingml/2006/main" xmlns:r="http://schemas.openxmlformats.org/officeDocument/2006/relationships" xmlns:p="http://schemas.openxmlformats.org/presentationml/2006/main">
  <p:tag name="TIMING" val="|1.5|23.2"/>
</p:tagLst>
</file>

<file path=ppt/tags/tag11.xml><?xml version="1.0" encoding="utf-8"?>
<p:tagLst xmlns:a="http://schemas.openxmlformats.org/drawingml/2006/main" xmlns:r="http://schemas.openxmlformats.org/officeDocument/2006/relationships" xmlns:p="http://schemas.openxmlformats.org/presentationml/2006/main">
  <p:tag name="TIMING" val="|1"/>
</p:tagLst>
</file>

<file path=ppt/tags/tag12.xml><?xml version="1.0" encoding="utf-8"?>
<p:tagLst xmlns:a="http://schemas.openxmlformats.org/drawingml/2006/main" xmlns:r="http://schemas.openxmlformats.org/officeDocument/2006/relationships" xmlns:p="http://schemas.openxmlformats.org/presentationml/2006/main">
  <p:tag name="TIMING" val="|2"/>
</p:tagLst>
</file>

<file path=ppt/tags/tag13.xml><?xml version="1.0" encoding="utf-8"?>
<p:tagLst xmlns:a="http://schemas.openxmlformats.org/drawingml/2006/main" xmlns:r="http://schemas.openxmlformats.org/officeDocument/2006/relationships" xmlns:p="http://schemas.openxmlformats.org/presentationml/2006/main">
  <p:tag name="TIMING" val="|0.7|8"/>
</p:tagLst>
</file>

<file path=ppt/tags/tag14.xml><?xml version="1.0" encoding="utf-8"?>
<p:tagLst xmlns:a="http://schemas.openxmlformats.org/drawingml/2006/main" xmlns:r="http://schemas.openxmlformats.org/officeDocument/2006/relationships" xmlns:p="http://schemas.openxmlformats.org/presentationml/2006/main">
  <p:tag name="TIMING" val="|1.1"/>
</p:tagLst>
</file>

<file path=ppt/tags/tag15.xml><?xml version="1.0" encoding="utf-8"?>
<p:tagLst xmlns:a="http://schemas.openxmlformats.org/drawingml/2006/main" xmlns:r="http://schemas.openxmlformats.org/officeDocument/2006/relationships" xmlns:p="http://schemas.openxmlformats.org/presentationml/2006/main">
  <p:tag name="TIMING" val="|4.1"/>
</p:tagLst>
</file>

<file path=ppt/tags/tag16.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11.9|18|21.4"/>
</p:tagLst>
</file>

<file path=ppt/tags/tag3.xml><?xml version="1.0" encoding="utf-8"?>
<p:tagLst xmlns:a="http://schemas.openxmlformats.org/drawingml/2006/main" xmlns:r="http://schemas.openxmlformats.org/officeDocument/2006/relationships" xmlns:p="http://schemas.openxmlformats.org/presentationml/2006/main">
  <p:tag name="TIMING" val="|0.8|3.1"/>
</p:tagLst>
</file>

<file path=ppt/tags/tag4.xml><?xml version="1.0" encoding="utf-8"?>
<p:tagLst xmlns:a="http://schemas.openxmlformats.org/drawingml/2006/main" xmlns:r="http://schemas.openxmlformats.org/officeDocument/2006/relationships" xmlns:p="http://schemas.openxmlformats.org/presentationml/2006/main">
  <p:tag name="TIMING" val="|5"/>
</p:tagLst>
</file>

<file path=ppt/tags/tag5.xml><?xml version="1.0" encoding="utf-8"?>
<p:tagLst xmlns:a="http://schemas.openxmlformats.org/drawingml/2006/main" xmlns:r="http://schemas.openxmlformats.org/officeDocument/2006/relationships" xmlns:p="http://schemas.openxmlformats.org/presentationml/2006/main">
  <p:tag name="TIMING" val="|1.4"/>
</p:tagLst>
</file>

<file path=ppt/tags/tag6.xml><?xml version="1.0" encoding="utf-8"?>
<p:tagLst xmlns:a="http://schemas.openxmlformats.org/drawingml/2006/main" xmlns:r="http://schemas.openxmlformats.org/officeDocument/2006/relationships" xmlns:p="http://schemas.openxmlformats.org/presentationml/2006/main">
  <p:tag name="TIMING" val="|0.9"/>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0.6|37.8"/>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199</TotalTime>
  <Words>499</Words>
  <Application>Microsoft Office PowerPoint</Application>
  <PresentationFormat>宽屏</PresentationFormat>
  <Paragraphs>88</Paragraphs>
  <Slides>19</Slides>
  <Notes>16</Notes>
  <HiddenSlides>0</HiddenSlides>
  <MMClips>18</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宋体</vt:lpstr>
      <vt:lpstr>微软雅黑</vt:lpstr>
      <vt:lpstr>Arial</vt:lpstr>
      <vt:lpstr>Calibri</vt:lpstr>
      <vt:lpstr>Segoe UI</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云边智能团队</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云边计算模型下轻量级的安全联邦学习系统</dc:title>
  <dc:creator>梁红</dc:creator>
  <cp:keywords>云边计算模型下轻量级的安全联邦学习系统</cp:keywords>
  <dc:description>云边计算模型下轻量级的安全联邦学习系统</dc:description>
  <cp:lastModifiedBy>L</cp:lastModifiedBy>
  <cp:revision>576</cp:revision>
  <dcterms:created xsi:type="dcterms:W3CDTF">2015-08-18T02:51:00Z</dcterms:created>
  <dcterms:modified xsi:type="dcterms:W3CDTF">2023-05-12T13:20:54Z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